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0"/>
  </p:notesMasterIdLst>
  <p:sldIdLst>
    <p:sldId id="266" r:id="rId5"/>
    <p:sldId id="257" r:id="rId6"/>
    <p:sldId id="267" r:id="rId7"/>
    <p:sldId id="268" r:id="rId8"/>
    <p:sldId id="280" r:id="rId9"/>
    <p:sldId id="269" r:id="rId10"/>
    <p:sldId id="270" r:id="rId11"/>
    <p:sldId id="271" r:id="rId12"/>
    <p:sldId id="272" r:id="rId13"/>
    <p:sldId id="274" r:id="rId14"/>
    <p:sldId id="278" r:id="rId15"/>
    <p:sldId id="275" r:id="rId16"/>
    <p:sldId id="276" r:id="rId17"/>
    <p:sldId id="281"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1/15/2023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1/15/2023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1/15/2023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cureus.com/articles/122254-perception-and-attitude-of-pakistani-doctors-toward-the-use-of-telemedicine-technology" TargetMode="External"/><Relationship Id="rId2" Type="http://schemas.openxmlformats.org/officeDocument/2006/relationships/hyperlink" Target="https://www.grandviewresearch.com/industry-analysis/telehealth-market-report" TargetMode="External"/><Relationship Id="rId1" Type="http://schemas.openxmlformats.org/officeDocument/2006/relationships/slideLayout" Target="../slideLayouts/slideLayout3.xml"/><Relationship Id="rId5" Type="http://schemas.openxmlformats.org/officeDocument/2006/relationships/hyperlink" Target="https://www.bdo.global/en-gb/blogs/tech-media-watch-blog/july-2021/telemedicine-and-telecoms-%E2%80%93-a-new-treasure-trove-or-pandora%E2%80%99s-box-of-data" TargetMode="External"/><Relationship Id="rId4" Type="http://schemas.openxmlformats.org/officeDocument/2006/relationships/hyperlink" Target="https://www.researchgate.net/publication/270850940_Prospects_for_Mobile_Health_in_Pakistan_and_Other_Developing_Countri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2772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err="1" smtClean="0">
                <a:solidFill>
                  <a:srgbClr val="FFFFFF"/>
                </a:solidFill>
              </a:rPr>
              <a:t>TELEMEDICines</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78412"/>
          </a:xfrm>
        </p:spPr>
        <p:txBody>
          <a:bodyPr>
            <a:normAutofit/>
          </a:bodyPr>
          <a:lstStyle/>
          <a:p>
            <a:pPr algn="l">
              <a:spcAft>
                <a:spcPts val="600"/>
              </a:spcAft>
            </a:pPr>
            <a:r>
              <a:rPr lang="en-US" sz="1800" dirty="0" smtClean="0">
                <a:solidFill>
                  <a:srgbClr val="FFFFFF"/>
                </a:solidFill>
              </a:rPr>
              <a:t>Salman Junaid , Sobia Jawed </a:t>
            </a: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3103" y="808384"/>
            <a:ext cx="6216813" cy="1371140"/>
          </a:xfrm>
        </p:spPr>
        <p:txBody>
          <a:bodyPr/>
          <a:lstStyle/>
          <a:p>
            <a:pPr algn="ctr"/>
            <a:r>
              <a:rPr lang="en-US" dirty="0"/>
              <a:t>Profit &amp; Loss</a:t>
            </a:r>
          </a:p>
        </p:txBody>
      </p:sp>
      <p:sp>
        <p:nvSpPr>
          <p:cNvPr id="5" name="Text Placeholder 4"/>
          <p:cNvSpPr>
            <a:spLocks noGrp="1"/>
          </p:cNvSpPr>
          <p:nvPr>
            <p:ph type="body" idx="1"/>
          </p:nvPr>
        </p:nvSpPr>
        <p:spPr>
          <a:xfrm>
            <a:off x="765025" y="2660073"/>
            <a:ext cx="9612971" cy="2424545"/>
          </a:xfrm>
        </p:spPr>
        <p:txBody>
          <a:bodyPr>
            <a:normAutofit/>
          </a:bodyPr>
          <a:lstStyle/>
          <a:p>
            <a:pPr algn="ctr"/>
            <a:r>
              <a:rPr lang="en-US" dirty="0"/>
              <a:t>The global telehealth market size was valued at USD 83.5 billion in 2022 and is projected to expand at a compound annual growth rate (CAGR) of 24.0% from 2023 to </a:t>
            </a:r>
            <a:r>
              <a:rPr lang="en-US" dirty="0" smtClean="0"/>
              <a:t>2030 </a:t>
            </a:r>
            <a:r>
              <a:rPr lang="en-US" dirty="0"/>
              <a:t>Further, the growing need to monitor health and wellness in order to manage chronic diseases virtually is driving the market growth.</a:t>
            </a:r>
          </a:p>
        </p:txBody>
      </p:sp>
    </p:spTree>
    <p:extLst>
      <p:ext uri="{BB962C8B-B14F-4D97-AF65-F5344CB8AC3E}">
        <p14:creationId xmlns:p14="http://schemas.microsoft.com/office/powerpoint/2010/main" val="118697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3103" y="808384"/>
            <a:ext cx="6216813" cy="1371140"/>
          </a:xfrm>
        </p:spPr>
        <p:txBody>
          <a:bodyPr/>
          <a:lstStyle/>
          <a:p>
            <a:pPr algn="ctr"/>
            <a:r>
              <a:rPr lang="en-US" dirty="0"/>
              <a:t>Profit &amp; Loss</a:t>
            </a:r>
          </a:p>
        </p:txBody>
      </p:sp>
      <p:pic>
        <p:nvPicPr>
          <p:cNvPr id="4" name="Picture 3"/>
          <p:cNvPicPr>
            <a:picLocks noChangeAspect="1"/>
          </p:cNvPicPr>
          <p:nvPr/>
        </p:nvPicPr>
        <p:blipFill>
          <a:blip r:embed="rId2"/>
          <a:stretch>
            <a:fillRect/>
          </a:stretch>
        </p:blipFill>
        <p:spPr>
          <a:xfrm>
            <a:off x="307960" y="2179524"/>
            <a:ext cx="5164585" cy="3383280"/>
          </a:xfrm>
          <a:prstGeom prst="rect">
            <a:avLst/>
          </a:prstGeom>
        </p:spPr>
      </p:pic>
      <p:pic>
        <p:nvPicPr>
          <p:cNvPr id="7" name="Picture 6"/>
          <p:cNvPicPr>
            <a:picLocks noChangeAspect="1"/>
          </p:cNvPicPr>
          <p:nvPr/>
        </p:nvPicPr>
        <p:blipFill>
          <a:blip r:embed="rId3"/>
          <a:stretch>
            <a:fillRect/>
          </a:stretch>
        </p:blipFill>
        <p:spPr>
          <a:xfrm>
            <a:off x="6109854" y="2179524"/>
            <a:ext cx="4820385" cy="3383280"/>
          </a:xfrm>
          <a:prstGeom prst="rect">
            <a:avLst/>
          </a:prstGeom>
        </p:spPr>
      </p:pic>
    </p:spTree>
    <p:extLst>
      <p:ext uri="{BB962C8B-B14F-4D97-AF65-F5344CB8AC3E}">
        <p14:creationId xmlns:p14="http://schemas.microsoft.com/office/powerpoint/2010/main" val="3318847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2703" y="583096"/>
            <a:ext cx="4997613" cy="1251871"/>
          </a:xfrm>
        </p:spPr>
        <p:txBody>
          <a:bodyPr/>
          <a:lstStyle/>
          <a:p>
            <a:pPr algn="ctr"/>
            <a:r>
              <a:rPr lang="en-US" dirty="0"/>
              <a:t>Financials</a:t>
            </a:r>
          </a:p>
        </p:txBody>
      </p:sp>
      <p:sp>
        <p:nvSpPr>
          <p:cNvPr id="4" name="Text Placeholder 2"/>
          <p:cNvSpPr>
            <a:spLocks noGrp="1"/>
          </p:cNvSpPr>
          <p:nvPr>
            <p:ph type="body" idx="1"/>
          </p:nvPr>
        </p:nvSpPr>
        <p:spPr>
          <a:xfrm>
            <a:off x="765352" y="2660217"/>
            <a:ext cx="9612313" cy="2119601"/>
          </a:xfrm>
        </p:spPr>
        <p:txBody>
          <a:bodyPr>
            <a:normAutofit lnSpcReduction="10000"/>
          </a:bodyPr>
          <a:lstStyle/>
          <a:p>
            <a:pPr algn="ctr"/>
            <a:r>
              <a:rPr lang="en-US" dirty="0"/>
              <a:t>One of the basic ways through which telemedicine apps make money is through monthly or annual payment plans. The patient and the doctor both need to pay a certain amount of fee for using the software. You can either create a membership plan on an annual or quarterly basis and give them discounts to enroll in them</a:t>
            </a:r>
          </a:p>
        </p:txBody>
      </p:sp>
    </p:spTree>
    <p:extLst>
      <p:ext uri="{BB962C8B-B14F-4D97-AF65-F5344CB8AC3E}">
        <p14:creationId xmlns:p14="http://schemas.microsoft.com/office/powerpoint/2010/main" val="3171896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1399" y="795131"/>
            <a:ext cx="5660222" cy="1265123"/>
          </a:xfrm>
        </p:spPr>
        <p:txBody>
          <a:bodyPr/>
          <a:lstStyle/>
          <a:p>
            <a:r>
              <a:rPr lang="en-US" dirty="0"/>
              <a:t>Our Dreams</a:t>
            </a:r>
          </a:p>
        </p:txBody>
      </p:sp>
      <p:sp>
        <p:nvSpPr>
          <p:cNvPr id="4" name="Text Placeholder 3"/>
          <p:cNvSpPr>
            <a:spLocks noGrp="1"/>
          </p:cNvSpPr>
          <p:nvPr>
            <p:ph type="body" idx="1"/>
          </p:nvPr>
        </p:nvSpPr>
        <p:spPr>
          <a:xfrm>
            <a:off x="1055970" y="2650764"/>
            <a:ext cx="9612971" cy="1143324"/>
          </a:xfrm>
        </p:spPr>
        <p:txBody>
          <a:bodyPr>
            <a:normAutofit fontScale="92500"/>
          </a:bodyPr>
          <a:lstStyle/>
          <a:p>
            <a:pPr algn="l"/>
            <a:r>
              <a:rPr lang="en-US" dirty="0" smtClean="0"/>
              <a:t>Our dream is that our idea will reach even the most urban areas and will help to save countless lives and revolutionize the health care system of Pakistan.  </a:t>
            </a:r>
            <a:endParaRPr lang="en-US" dirty="0"/>
          </a:p>
        </p:txBody>
      </p:sp>
    </p:spTree>
    <p:extLst>
      <p:ext uri="{BB962C8B-B14F-4D97-AF65-F5344CB8AC3E}">
        <p14:creationId xmlns:p14="http://schemas.microsoft.com/office/powerpoint/2010/main" val="405694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1399" y="795131"/>
            <a:ext cx="5660222" cy="1265123"/>
          </a:xfrm>
        </p:spPr>
        <p:txBody>
          <a:bodyPr/>
          <a:lstStyle/>
          <a:p>
            <a:r>
              <a:rPr lang="en-US" dirty="0" smtClean="0"/>
              <a:t>REFERENCES </a:t>
            </a:r>
            <a:endParaRPr lang="en-US" dirty="0"/>
          </a:p>
        </p:txBody>
      </p:sp>
      <p:sp>
        <p:nvSpPr>
          <p:cNvPr id="4" name="Text Placeholder 3"/>
          <p:cNvSpPr>
            <a:spLocks noGrp="1"/>
          </p:cNvSpPr>
          <p:nvPr>
            <p:ph type="body" idx="1"/>
          </p:nvPr>
        </p:nvSpPr>
        <p:spPr>
          <a:xfrm>
            <a:off x="1055970" y="2175165"/>
            <a:ext cx="9612971" cy="3574472"/>
          </a:xfrm>
        </p:spPr>
        <p:txBody>
          <a:bodyPr>
            <a:normAutofit/>
          </a:bodyPr>
          <a:lstStyle/>
          <a:p>
            <a:pPr marL="342900" indent="-342900" algn="l">
              <a:buFont typeface="Arial" panose="020B0604020202020204" pitchFamily="34" charset="0"/>
              <a:buChar char="•"/>
            </a:pPr>
            <a:r>
              <a:rPr lang="en-US" sz="2000" dirty="0">
                <a:hlinkClick r:id="rId2"/>
              </a:rPr>
              <a:t>https://</a:t>
            </a:r>
            <a:r>
              <a:rPr lang="en-US" sz="2000" dirty="0" smtClean="0">
                <a:hlinkClick r:id="rId2"/>
              </a:rPr>
              <a:t>www.grandviewresearch.com/industry-analysis/telehealth-market-report</a:t>
            </a:r>
            <a:endParaRPr lang="en-US" sz="2000" dirty="0" smtClean="0"/>
          </a:p>
          <a:p>
            <a:pPr marL="342900" indent="-342900" algn="l">
              <a:buFont typeface="Arial" panose="020B0604020202020204" pitchFamily="34" charset="0"/>
              <a:buChar char="•"/>
            </a:pPr>
            <a:r>
              <a:rPr lang="en-US" sz="2000" dirty="0">
                <a:hlinkClick r:id="rId3"/>
              </a:rPr>
              <a:t>https://</a:t>
            </a:r>
            <a:r>
              <a:rPr lang="en-US" sz="2000" dirty="0" smtClean="0">
                <a:hlinkClick r:id="rId3"/>
              </a:rPr>
              <a:t>www.cureus.com/articles/122254-perception-and-attitude-of-pakistani-doctors-toward-the-use-of-telemedicine-technology</a:t>
            </a:r>
            <a:endParaRPr lang="en-US" sz="2000" dirty="0" smtClean="0"/>
          </a:p>
          <a:p>
            <a:pPr marL="342900" indent="-342900" algn="l">
              <a:buFont typeface="Arial" panose="020B0604020202020204" pitchFamily="34" charset="0"/>
              <a:buChar char="•"/>
            </a:pPr>
            <a:r>
              <a:rPr lang="en-US" sz="2000" dirty="0">
                <a:hlinkClick r:id="rId4"/>
              </a:rPr>
              <a:t>https://</a:t>
            </a:r>
            <a:r>
              <a:rPr lang="en-US" sz="2000" dirty="0" smtClean="0">
                <a:hlinkClick r:id="rId4"/>
              </a:rPr>
              <a:t>www.researchgate.net/publication/270850940_Prospects_for_Mobile_Health_in_Pakistan_and_Other_Developing_Countries</a:t>
            </a:r>
            <a:endParaRPr lang="en-US" sz="2000" dirty="0" smtClean="0"/>
          </a:p>
          <a:p>
            <a:pPr marL="342900" indent="-342900" algn="l">
              <a:buFont typeface="Arial" panose="020B0604020202020204" pitchFamily="34" charset="0"/>
              <a:buChar char="•"/>
            </a:pPr>
            <a:r>
              <a:rPr lang="en-US" sz="2000" dirty="0">
                <a:hlinkClick r:id="rId5"/>
              </a:rPr>
              <a:t>https://www.bdo.global/en-gb/blogs/tech-media-watch-blog/july-2021/telemedicine-and-telecoms-%</a:t>
            </a:r>
            <a:r>
              <a:rPr lang="en-US" sz="2000" dirty="0" smtClean="0">
                <a:hlinkClick r:id="rId5"/>
              </a:rPr>
              <a:t>E2%80%93-a-new-treasure-trove-or-pandora%E2%80%99s-box-of-data</a:t>
            </a:r>
            <a:endParaRPr lang="en-US" sz="2000" dirty="0" smtClean="0"/>
          </a:p>
          <a:p>
            <a:pPr marL="342900" indent="-342900" algn="l">
              <a:buFont typeface="Arial" panose="020B0604020202020204" pitchFamily="34" charset="0"/>
              <a:buChar char="•"/>
            </a:pPr>
            <a:endParaRPr lang="en-US" sz="2000" dirty="0"/>
          </a:p>
        </p:txBody>
      </p:sp>
    </p:spTree>
    <p:extLst>
      <p:ext uri="{BB962C8B-B14F-4D97-AF65-F5344CB8AC3E}">
        <p14:creationId xmlns:p14="http://schemas.microsoft.com/office/powerpoint/2010/main" val="1639509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3689" y="2651640"/>
            <a:ext cx="5660222" cy="1265123"/>
          </a:xfrm>
        </p:spPr>
        <p:txBody>
          <a:bodyPr>
            <a:normAutofit/>
          </a:bodyPr>
          <a:lstStyle/>
          <a:p>
            <a:r>
              <a:rPr lang="en-US" dirty="0" smtClean="0"/>
              <a:t>“Thank you” </a:t>
            </a:r>
            <a:endParaRPr lang="en-US" dirty="0"/>
          </a:p>
        </p:txBody>
      </p:sp>
    </p:spTree>
    <p:extLst>
      <p:ext uri="{BB962C8B-B14F-4D97-AF65-F5344CB8AC3E}">
        <p14:creationId xmlns:p14="http://schemas.microsoft.com/office/powerpoint/2010/main" val="1872772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2500900" y="436730"/>
            <a:ext cx="6665805" cy="1274419"/>
          </a:xfrm>
        </p:spPr>
        <p:txBody>
          <a:bodyPr>
            <a:normAutofit/>
          </a:bodyPr>
          <a:lstStyle/>
          <a:p>
            <a:pPr algn="ctr"/>
            <a:r>
              <a:rPr lang="en-US" dirty="0" smtClean="0"/>
              <a:t>Introduction</a:t>
            </a:r>
            <a:endParaRPr lang="en-US" dirty="0"/>
          </a:p>
        </p:txBody>
      </p:sp>
      <p:sp>
        <p:nvSpPr>
          <p:cNvPr id="4" name="Text Placeholder 3"/>
          <p:cNvSpPr>
            <a:spLocks noGrp="1"/>
          </p:cNvSpPr>
          <p:nvPr>
            <p:ph type="body" idx="1"/>
          </p:nvPr>
        </p:nvSpPr>
        <p:spPr>
          <a:xfrm>
            <a:off x="1117887" y="1956806"/>
            <a:ext cx="9882622" cy="3747957"/>
          </a:xfrm>
        </p:spPr>
        <p:txBody>
          <a:bodyPr>
            <a:noAutofit/>
          </a:bodyPr>
          <a:lstStyle/>
          <a:p>
            <a:pPr algn="ctr"/>
            <a:r>
              <a:rPr lang="en-US" sz="2000" dirty="0">
                <a:latin typeface="Barlow ExtraLight" panose="00000300000000000000" pitchFamily="2" charset="0"/>
              </a:rPr>
              <a:t>We are students at Sir Syed University Of Engineering &amp; Technology studying Software Engineering; we came up with the idea of merging medicines with technology termed "Telemedicine" to strengthen Pakistan's medical system. We </a:t>
            </a:r>
            <a:r>
              <a:rPr lang="en-US" sz="2000" dirty="0" smtClean="0">
                <a:latin typeface="Barlow ExtraLight" panose="00000300000000000000" pitchFamily="2" charset="0"/>
              </a:rPr>
              <a:t>are enabling </a:t>
            </a:r>
            <a:r>
              <a:rPr lang="en-US" sz="2000" dirty="0">
                <a:latin typeface="Barlow ExtraLight" panose="00000300000000000000" pitchFamily="2" charset="0"/>
              </a:rPr>
              <a:t>access to </a:t>
            </a:r>
            <a:r>
              <a:rPr lang="en-US" sz="2000" dirty="0" smtClean="0">
                <a:latin typeface="Barlow ExtraLight" panose="00000300000000000000" pitchFamily="2" charset="0"/>
              </a:rPr>
              <a:t>healthcare via electronic means </a:t>
            </a:r>
            <a:r>
              <a:rPr lang="en-US" sz="2000" dirty="0">
                <a:latin typeface="Barlow ExtraLight" panose="00000300000000000000" pitchFamily="2" charset="0"/>
              </a:rPr>
              <a:t>and contributing </a:t>
            </a:r>
            <a:r>
              <a:rPr lang="en-US" sz="2000" dirty="0" smtClean="0">
                <a:latin typeface="Barlow ExtraLight" panose="00000300000000000000" pitchFamily="2" charset="0"/>
              </a:rPr>
              <a:t>in social </a:t>
            </a:r>
            <a:r>
              <a:rPr lang="en-US" sz="2000" dirty="0">
                <a:latin typeface="Barlow ExtraLight" panose="00000300000000000000" pitchFamily="2" charset="0"/>
              </a:rPr>
              <a:t>and economical advancement </a:t>
            </a:r>
            <a:r>
              <a:rPr lang="en-US" sz="2000" dirty="0" smtClean="0">
                <a:latin typeface="Barlow ExtraLight" panose="00000300000000000000" pitchFamily="2" charset="0"/>
              </a:rPr>
              <a:t>of health-care system. Implications of </a:t>
            </a:r>
            <a:r>
              <a:rPr lang="en-US" sz="2000" dirty="0">
                <a:latin typeface="Barlow ExtraLight" panose="00000300000000000000" pitchFamily="2" charset="0"/>
              </a:rPr>
              <a:t>these </a:t>
            </a:r>
            <a:r>
              <a:rPr lang="en-US" sz="2000" dirty="0" smtClean="0">
                <a:latin typeface="Barlow ExtraLight" panose="00000300000000000000" pitchFamily="2" charset="0"/>
              </a:rPr>
              <a:t>services will facilitate to improve </a:t>
            </a:r>
            <a:r>
              <a:rPr lang="en-US" sz="2000" dirty="0">
                <a:latin typeface="Barlow ExtraLight" panose="00000300000000000000" pitchFamily="2" charset="0"/>
              </a:rPr>
              <a:t>access to </a:t>
            </a:r>
            <a:r>
              <a:rPr lang="en-US" sz="2000" dirty="0" smtClean="0">
                <a:latin typeface="Barlow ExtraLight" panose="00000300000000000000" pitchFamily="2" charset="0"/>
              </a:rPr>
              <a:t>specialized </a:t>
            </a:r>
            <a:r>
              <a:rPr lang="en-US" sz="2000" dirty="0">
                <a:latin typeface="Barlow ExtraLight" panose="00000300000000000000" pitchFamily="2" charset="0"/>
              </a:rPr>
              <a:t>medical treatments, shorten waiting lines, and improve physician proficiency.</a:t>
            </a:r>
          </a:p>
          <a:p>
            <a:pPr algn="ctr"/>
            <a:endParaRPr lang="en-US" dirty="0">
              <a:latin typeface="Barlow ExtraLight" panose="00000300000000000000" pitchFamily="2" charset="0"/>
            </a:endParaRP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29115" y="1992573"/>
            <a:ext cx="8361229" cy="1375492"/>
          </a:xfrm>
        </p:spPr>
        <p:txBody>
          <a:bodyPr/>
          <a:lstStyle/>
          <a:p>
            <a:r>
              <a:rPr lang="en-US" dirty="0" smtClean="0"/>
              <a:t>Company Name</a:t>
            </a:r>
            <a:endParaRPr lang="en-US" dirty="0"/>
          </a:p>
        </p:txBody>
      </p:sp>
      <p:sp>
        <p:nvSpPr>
          <p:cNvPr id="5" name="Subtitle 4"/>
          <p:cNvSpPr>
            <a:spLocks noGrp="1"/>
          </p:cNvSpPr>
          <p:nvPr>
            <p:ph type="subTitle" idx="1"/>
          </p:nvPr>
        </p:nvSpPr>
        <p:spPr>
          <a:xfrm>
            <a:off x="3343700" y="3683324"/>
            <a:ext cx="5732061" cy="1086237"/>
          </a:xfrm>
        </p:spPr>
        <p:txBody>
          <a:bodyPr>
            <a:noAutofit/>
          </a:bodyPr>
          <a:lstStyle/>
          <a:p>
            <a:r>
              <a:rPr lang="en-US" sz="8000" b="1" dirty="0">
                <a:latin typeface="Edwardian Script ITC" panose="030303020407070D0804" pitchFamily="66" charset="0"/>
              </a:rPr>
              <a:t>SJ-Telemedicine</a:t>
            </a:r>
          </a:p>
        </p:txBody>
      </p:sp>
    </p:spTree>
    <p:extLst>
      <p:ext uri="{BB962C8B-B14F-4D97-AF65-F5344CB8AC3E}">
        <p14:creationId xmlns:p14="http://schemas.microsoft.com/office/powerpoint/2010/main" val="102534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2595" y="790383"/>
            <a:ext cx="2557828" cy="974169"/>
          </a:xfrm>
        </p:spPr>
        <p:txBody>
          <a:bodyPr>
            <a:normAutofit fontScale="90000"/>
          </a:bodyPr>
          <a:lstStyle/>
          <a:p>
            <a:r>
              <a:rPr lang="en-US" dirty="0" smtClean="0"/>
              <a:t>PITCH</a:t>
            </a:r>
            <a:endParaRPr lang="en-US" dirty="0"/>
          </a:p>
        </p:txBody>
      </p:sp>
      <p:sp>
        <p:nvSpPr>
          <p:cNvPr id="3" name="Text Placeholder 2"/>
          <p:cNvSpPr>
            <a:spLocks noGrp="1"/>
          </p:cNvSpPr>
          <p:nvPr>
            <p:ph type="body" idx="1"/>
          </p:nvPr>
        </p:nvSpPr>
        <p:spPr>
          <a:xfrm>
            <a:off x="709605" y="1967134"/>
            <a:ext cx="10263194" cy="3879483"/>
          </a:xfrm>
        </p:spPr>
        <p:txBody>
          <a:bodyPr>
            <a:normAutofit fontScale="85000" lnSpcReduction="10000"/>
          </a:bodyPr>
          <a:lstStyle/>
          <a:p>
            <a:pPr marL="342900" indent="-342900" algn="l">
              <a:buFont typeface="Arial" panose="020B0604020202020204" pitchFamily="34" charset="0"/>
              <a:buChar char="•"/>
            </a:pPr>
            <a:r>
              <a:rPr lang="en-US" dirty="0" smtClean="0"/>
              <a:t>So </a:t>
            </a:r>
            <a:r>
              <a:rPr lang="en-US" dirty="0"/>
              <a:t>the main problem that we are trying to solve with our idea is that in medicines world doctors cannot reach everywhere to help the patients and there are many cases where the lives of the patients have been in danger because they got late treatment. Around 28.7% of registered deaths took place because of lack of medical attention in 2016. With our idea we can solve this problem because we will create a platform/website where the medical consultancy will be available from anywhere </a:t>
            </a:r>
          </a:p>
          <a:p>
            <a:pPr marL="342900" indent="-342900" algn="l">
              <a:buFont typeface="Arial" panose="020B0604020202020204" pitchFamily="34" charset="0"/>
              <a:buChar char="•"/>
            </a:pPr>
            <a:r>
              <a:rPr lang="en-US" dirty="0"/>
              <a:t>How it will work is that we will create a website where the client can login and can search for a specific consultancy the website would suggest multiple specialist online and ready for a chat or video </a:t>
            </a:r>
            <a:r>
              <a:rPr lang="en-US" dirty="0" smtClean="0"/>
              <a:t>call.</a:t>
            </a:r>
          </a:p>
          <a:p>
            <a:pPr marL="457200" indent="-457200" algn="l">
              <a:buFont typeface="Arial" panose="020B0604020202020204" pitchFamily="34" charset="0"/>
              <a:buChar char="•"/>
            </a:pPr>
            <a:r>
              <a:rPr lang="en-US" dirty="0"/>
              <a:t>F</a:t>
            </a:r>
            <a:r>
              <a:rPr lang="en-US" dirty="0" smtClean="0"/>
              <a:t>rom </a:t>
            </a:r>
            <a:r>
              <a:rPr lang="en-US" dirty="0"/>
              <a:t>a business perspective our idea would generate money in two ways first we would run add on our website and secondly client would have to pay a small subscription fee to get access to our </a:t>
            </a:r>
            <a:r>
              <a:rPr lang="en-US" dirty="0" smtClean="0"/>
              <a:t>website. </a:t>
            </a:r>
            <a:endParaRPr lang="en-US" dirty="0"/>
          </a:p>
        </p:txBody>
      </p:sp>
    </p:spTree>
    <p:extLst>
      <p:ext uri="{BB962C8B-B14F-4D97-AF65-F5344CB8AC3E}">
        <p14:creationId xmlns:p14="http://schemas.microsoft.com/office/powerpoint/2010/main" val="121397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2595" y="790383"/>
            <a:ext cx="2557828" cy="974169"/>
          </a:xfrm>
        </p:spPr>
        <p:txBody>
          <a:bodyPr>
            <a:normAutofit fontScale="90000"/>
          </a:bodyPr>
          <a:lstStyle/>
          <a:p>
            <a:r>
              <a:rPr lang="en-US" dirty="0" smtClean="0"/>
              <a:t>PITCH</a:t>
            </a:r>
            <a:endParaRPr lang="en-US" dirty="0"/>
          </a:p>
        </p:txBody>
      </p:sp>
      <p:sp>
        <p:nvSpPr>
          <p:cNvPr id="3" name="Text Placeholder 2"/>
          <p:cNvSpPr>
            <a:spLocks noGrp="1"/>
          </p:cNvSpPr>
          <p:nvPr>
            <p:ph type="body" idx="1"/>
          </p:nvPr>
        </p:nvSpPr>
        <p:spPr>
          <a:xfrm>
            <a:off x="709605" y="1967134"/>
            <a:ext cx="10263194" cy="3879483"/>
          </a:xfrm>
        </p:spPr>
        <p:txBody>
          <a:bodyPr>
            <a:normAutofit/>
          </a:bodyPr>
          <a:lstStyle/>
          <a:p>
            <a:pPr marL="457200" indent="-457200" algn="l">
              <a:buFont typeface="Arial" panose="020B0604020202020204" pitchFamily="34" charset="0"/>
              <a:buChar char="•"/>
            </a:pPr>
            <a:r>
              <a:rPr lang="en-US" dirty="0"/>
              <a:t>The compition of this idea in the market place is very low in Pakistan as there are very few companies right now  that are working on this type of </a:t>
            </a:r>
            <a:r>
              <a:rPr lang="en-US" dirty="0" smtClean="0"/>
              <a:t>business like </a:t>
            </a:r>
          </a:p>
          <a:p>
            <a:pPr marL="914400" lvl="1" indent="-457200">
              <a:buFont typeface="Arial" panose="020B0604020202020204" pitchFamily="34" charset="0"/>
              <a:buChar char="•"/>
            </a:pPr>
            <a:r>
              <a:rPr lang="en-US" dirty="0" err="1" smtClean="0"/>
              <a:t>Dawayee</a:t>
            </a:r>
            <a:endParaRPr lang="en-US" dirty="0" smtClean="0"/>
          </a:p>
          <a:p>
            <a:pPr marL="914400" lvl="1" indent="-457200">
              <a:buFont typeface="Arial" panose="020B0604020202020204" pitchFamily="34" charset="0"/>
              <a:buChar char="•"/>
            </a:pPr>
            <a:r>
              <a:rPr lang="en-US" dirty="0" err="1" smtClean="0"/>
              <a:t>Teledoc</a:t>
            </a:r>
            <a:endParaRPr lang="en-US" dirty="0" smtClean="0"/>
          </a:p>
          <a:p>
            <a:pPr marL="914400" lvl="1" indent="-457200">
              <a:buFont typeface="Arial" panose="020B0604020202020204" pitchFamily="34" charset="0"/>
              <a:buChar char="•"/>
            </a:pPr>
            <a:r>
              <a:rPr lang="en-US" dirty="0" smtClean="0"/>
              <a:t>Find my doctor</a:t>
            </a:r>
          </a:p>
          <a:p>
            <a:pPr marL="914400" lvl="1" indent="-457200">
              <a:buFont typeface="Arial" panose="020B0604020202020204" pitchFamily="34" charset="0"/>
              <a:buChar char="•"/>
            </a:pPr>
            <a:r>
              <a:rPr lang="en-US" dirty="0" err="1" smtClean="0"/>
              <a:t>Oladoc</a:t>
            </a:r>
            <a:endParaRPr lang="en-US" dirty="0" smtClean="0"/>
          </a:p>
          <a:p>
            <a:pPr lvl="1"/>
            <a:r>
              <a:rPr lang="en-US" dirty="0" smtClean="0"/>
              <a:t>But still there is huge market place for this kind of business and with the right marketing we can make huge impact on the market </a:t>
            </a:r>
            <a:endParaRPr lang="en-US" dirty="0"/>
          </a:p>
        </p:txBody>
      </p:sp>
    </p:spTree>
    <p:extLst>
      <p:ext uri="{BB962C8B-B14F-4D97-AF65-F5344CB8AC3E}">
        <p14:creationId xmlns:p14="http://schemas.microsoft.com/office/powerpoint/2010/main" val="127755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7364" y="887896"/>
            <a:ext cx="7608292" cy="1357887"/>
          </a:xfrm>
        </p:spPr>
        <p:txBody>
          <a:bodyPr/>
          <a:lstStyle/>
          <a:p>
            <a:pPr algn="ctr"/>
            <a:r>
              <a:rPr lang="en-US" dirty="0"/>
              <a:t>Team Members</a:t>
            </a:r>
          </a:p>
        </p:txBody>
      </p:sp>
      <p:sp>
        <p:nvSpPr>
          <p:cNvPr id="3" name="Text Placeholder 2"/>
          <p:cNvSpPr>
            <a:spLocks noGrp="1"/>
          </p:cNvSpPr>
          <p:nvPr>
            <p:ph type="body" idx="1"/>
          </p:nvPr>
        </p:nvSpPr>
        <p:spPr>
          <a:xfrm>
            <a:off x="765024" y="3008244"/>
            <a:ext cx="9612971" cy="1993600"/>
          </a:xfrm>
        </p:spPr>
        <p:txBody>
          <a:bodyPr>
            <a:normAutofit/>
          </a:bodyPr>
          <a:lstStyle/>
          <a:p>
            <a:pPr algn="ctr"/>
            <a:r>
              <a:rPr lang="en-US" sz="4000" dirty="0" smtClean="0">
                <a:latin typeface="Barlow ExtraLight" panose="00000300000000000000" pitchFamily="2" charset="0"/>
              </a:rPr>
              <a:t>Sobia Jawed  (2020-SE-180) </a:t>
            </a:r>
          </a:p>
          <a:p>
            <a:pPr algn="ctr"/>
            <a:r>
              <a:rPr lang="en-US" sz="4000" dirty="0" smtClean="0">
                <a:latin typeface="Barlow ExtraLight" panose="00000300000000000000" pitchFamily="2" charset="0"/>
              </a:rPr>
              <a:t>Salman Junaid  (2020-SE-183) </a:t>
            </a:r>
          </a:p>
          <a:p>
            <a:pPr algn="ctr"/>
            <a:endParaRPr lang="en-US" sz="4000" dirty="0">
              <a:latin typeface="Barlow ExtraLight" panose="00000300000000000000" pitchFamily="2" charset="0"/>
            </a:endParaRPr>
          </a:p>
        </p:txBody>
      </p:sp>
    </p:spTree>
    <p:extLst>
      <p:ext uri="{BB962C8B-B14F-4D97-AF65-F5344CB8AC3E}">
        <p14:creationId xmlns:p14="http://schemas.microsoft.com/office/powerpoint/2010/main" val="1388047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6477" y="914400"/>
            <a:ext cx="6230066" cy="1331384"/>
          </a:xfrm>
        </p:spPr>
        <p:txBody>
          <a:bodyPr/>
          <a:lstStyle/>
          <a:p>
            <a:r>
              <a:rPr lang="en-US" dirty="0"/>
              <a:t>What We Do?</a:t>
            </a:r>
          </a:p>
        </p:txBody>
      </p:sp>
      <p:sp>
        <p:nvSpPr>
          <p:cNvPr id="3" name="Text Placeholder 2"/>
          <p:cNvSpPr>
            <a:spLocks noGrp="1"/>
          </p:cNvSpPr>
          <p:nvPr>
            <p:ph type="body" idx="1"/>
          </p:nvPr>
        </p:nvSpPr>
        <p:spPr>
          <a:xfrm>
            <a:off x="765024" y="2603593"/>
            <a:ext cx="9612971" cy="2578007"/>
          </a:xfrm>
        </p:spPr>
        <p:txBody>
          <a:bodyPr>
            <a:noAutofit/>
          </a:bodyPr>
          <a:lstStyle/>
          <a:p>
            <a:pPr algn="ctr"/>
            <a:r>
              <a:rPr lang="en-US" i="1" dirty="0" smtClean="0"/>
              <a:t>We are the students of Software Engineering ( Sir Syed University Of Engineering &amp; Technology ), and we are here today to talk to you about tele-medicines and how it is changing the way of health-care, who’s benefiting from it already and how we are implementing this kind of technology in Pakistan.</a:t>
            </a:r>
            <a:endParaRPr lang="en-US" dirty="0"/>
          </a:p>
        </p:txBody>
      </p:sp>
    </p:spTree>
    <p:extLst>
      <p:ext uri="{BB962C8B-B14F-4D97-AF65-F5344CB8AC3E}">
        <p14:creationId xmlns:p14="http://schemas.microsoft.com/office/powerpoint/2010/main" val="3979229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5016" y="503582"/>
            <a:ext cx="5752987" cy="1304879"/>
          </a:xfrm>
        </p:spPr>
        <p:txBody>
          <a:bodyPr/>
          <a:lstStyle/>
          <a:p>
            <a:r>
              <a:rPr lang="en-US" dirty="0"/>
              <a:t>Our Targets</a:t>
            </a:r>
          </a:p>
        </p:txBody>
      </p:sp>
      <p:sp>
        <p:nvSpPr>
          <p:cNvPr id="3" name="Text Placeholder 2"/>
          <p:cNvSpPr>
            <a:spLocks noGrp="1"/>
          </p:cNvSpPr>
          <p:nvPr>
            <p:ph type="body" idx="1"/>
          </p:nvPr>
        </p:nvSpPr>
        <p:spPr>
          <a:xfrm>
            <a:off x="765025" y="2372139"/>
            <a:ext cx="9612971" cy="2987513"/>
          </a:xfrm>
        </p:spPr>
        <p:txBody>
          <a:bodyPr/>
          <a:lstStyle/>
          <a:p>
            <a:pPr marL="342900" indent="-342900" algn="just">
              <a:buFont typeface="Wingdings" panose="05000000000000000000" pitchFamily="2" charset="2"/>
              <a:buChar char="v"/>
            </a:pPr>
            <a:r>
              <a:rPr lang="en-US" dirty="0" smtClean="0"/>
              <a:t>Making health-care accessible from under served location.</a:t>
            </a:r>
          </a:p>
          <a:p>
            <a:pPr marL="342900" indent="-342900" algn="just">
              <a:buFont typeface="Wingdings" panose="05000000000000000000" pitchFamily="2" charset="2"/>
              <a:buChar char="v"/>
            </a:pPr>
            <a:r>
              <a:rPr lang="en-US" dirty="0" smtClean="0"/>
              <a:t>To promote proficiency of physicians and other health care personal.</a:t>
            </a:r>
          </a:p>
          <a:p>
            <a:pPr marL="342900" indent="-342900" algn="just">
              <a:buFont typeface="Wingdings" panose="05000000000000000000" pitchFamily="2" charset="2"/>
              <a:buChar char="v"/>
            </a:pPr>
            <a:r>
              <a:rPr lang="en-US" dirty="0" smtClean="0"/>
              <a:t>To reduce the waiting list in specialized health care.</a:t>
            </a:r>
          </a:p>
          <a:p>
            <a:pPr marL="342900" indent="-342900" algn="just">
              <a:buFont typeface="Wingdings" panose="05000000000000000000" pitchFamily="2" charset="2"/>
              <a:buChar char="v"/>
            </a:pPr>
            <a:r>
              <a:rPr lang="en-US" dirty="0" smtClean="0"/>
              <a:t>To save Money.</a:t>
            </a:r>
          </a:p>
          <a:p>
            <a:pPr marL="342900" indent="-342900" algn="just">
              <a:buFont typeface="Wingdings" panose="05000000000000000000" pitchFamily="2" charset="2"/>
              <a:buChar char="v"/>
            </a:pPr>
            <a:r>
              <a:rPr lang="en-US" dirty="0" smtClean="0"/>
              <a:t>Making critical care and specialist services available in rural and remote area’s.</a:t>
            </a:r>
          </a:p>
          <a:p>
            <a:pPr marL="342900" indent="-342900" algn="just">
              <a:buFont typeface="Wingdings" panose="05000000000000000000" pitchFamily="2" charset="2"/>
              <a:buChar char="v"/>
            </a:pPr>
            <a:endParaRPr lang="en-US" dirty="0"/>
          </a:p>
        </p:txBody>
      </p:sp>
    </p:spTree>
    <p:extLst>
      <p:ext uri="{BB962C8B-B14F-4D97-AF65-F5344CB8AC3E}">
        <p14:creationId xmlns:p14="http://schemas.microsoft.com/office/powerpoint/2010/main" val="3015366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440" y="516835"/>
            <a:ext cx="8178135" cy="1265123"/>
          </a:xfrm>
        </p:spPr>
        <p:txBody>
          <a:bodyPr>
            <a:normAutofit fontScale="90000"/>
          </a:bodyPr>
          <a:lstStyle/>
          <a:p>
            <a:pPr algn="ctr"/>
            <a:r>
              <a:rPr lang="en-US" dirty="0"/>
              <a:t>Our Achievements</a:t>
            </a:r>
          </a:p>
        </p:txBody>
      </p:sp>
      <p:sp>
        <p:nvSpPr>
          <p:cNvPr id="3" name="Text Placeholder 2"/>
          <p:cNvSpPr>
            <a:spLocks noGrp="1"/>
          </p:cNvSpPr>
          <p:nvPr>
            <p:ph type="body" idx="1"/>
          </p:nvPr>
        </p:nvSpPr>
        <p:spPr>
          <a:xfrm>
            <a:off x="765021" y="3140914"/>
            <a:ext cx="9612971" cy="1143324"/>
          </a:xfrm>
        </p:spPr>
        <p:txBody>
          <a:bodyPr/>
          <a:lstStyle/>
          <a:p>
            <a:pPr algn="ctr"/>
            <a:r>
              <a:rPr lang="en-US" dirty="0" smtClean="0"/>
              <a:t>We are trying to convince multiple high class doctors to come on board to our platform to facilitate the patients with high care </a:t>
            </a:r>
            <a:endParaRPr lang="en-US" dirty="0"/>
          </a:p>
        </p:txBody>
      </p:sp>
    </p:spTree>
    <p:extLst>
      <p:ext uri="{BB962C8B-B14F-4D97-AF65-F5344CB8AC3E}">
        <p14:creationId xmlns:p14="http://schemas.microsoft.com/office/powerpoint/2010/main" val="421209771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openxmlformats.org/package/2006/metadata/core-properties"/>
    <ds:schemaRef ds:uri="http://www.w3.org/XML/1998/namespace"/>
    <ds:schemaRef ds:uri="http://purl.org/dc/dcmitype/"/>
    <ds:schemaRef ds:uri="http://schemas.microsoft.com/office/2006/documentManagement/types"/>
    <ds:schemaRef ds:uri="http://schemas.microsoft.com/office/2006/metadata/properties"/>
    <ds:schemaRef ds:uri="http://purl.org/dc/terms/"/>
    <ds:schemaRef ds:uri="16c05727-aa75-4e4a-9b5f-8a80a1165891"/>
    <ds:schemaRef ds:uri="http://purl.org/dc/elements/1.1/"/>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587</Words>
  <Application>Microsoft Office PowerPoint</Application>
  <PresentationFormat>Widescreen</PresentationFormat>
  <Paragraphs>43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Barlow ExtraLight</vt:lpstr>
      <vt:lpstr>Calibri</vt:lpstr>
      <vt:lpstr>Edwardian Script ITC</vt:lpstr>
      <vt:lpstr>Franklin Gothic Book</vt:lpstr>
      <vt:lpstr>Wingdings</vt:lpstr>
      <vt:lpstr>Crop</vt:lpstr>
      <vt:lpstr>TELEMEDICines</vt:lpstr>
      <vt:lpstr>Introduction</vt:lpstr>
      <vt:lpstr>Company Name</vt:lpstr>
      <vt:lpstr>PITCH</vt:lpstr>
      <vt:lpstr>PITCH</vt:lpstr>
      <vt:lpstr>Team Members</vt:lpstr>
      <vt:lpstr>What We Do?</vt:lpstr>
      <vt:lpstr>Our Targets</vt:lpstr>
      <vt:lpstr>Our Achievements</vt:lpstr>
      <vt:lpstr>Profit &amp; Loss</vt:lpstr>
      <vt:lpstr>Profit &amp; Loss</vt:lpstr>
      <vt:lpstr>Financials</vt:lpstr>
      <vt:lpstr>Our Dreams</vt:lpstr>
      <vt:lpstr>REFERENCES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2023-01-14T15:34:46Z</dcterms:created>
  <dcterms:modified xsi:type="dcterms:W3CDTF">2023-01-15T17:50:21Z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